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4" r:id="rId5"/>
    <p:sldId id="265" r:id="rId6"/>
    <p:sldId id="266" r:id="rId7"/>
    <p:sldId id="267" r:id="rId8"/>
    <p:sldId id="275" r:id="rId9"/>
    <p:sldId id="276" r:id="rId10"/>
    <p:sldId id="277" r:id="rId11"/>
    <p:sldId id="268" r:id="rId12"/>
    <p:sldId id="271" r:id="rId13"/>
    <p:sldId id="278" r:id="rId14"/>
    <p:sldId id="279" r:id="rId15"/>
    <p:sldId id="280" r:id="rId16"/>
    <p:sldId id="270" r:id="rId1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28"/>
    <a:srgbClr val="01C9BE"/>
    <a:srgbClr val="FFFFFF"/>
    <a:srgbClr val="FEF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F91379E-2F44-E2EA-EBA8-243FCC0743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114940-9B68-93E6-FF17-DA8B28FB5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8493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95A6E8B-D8CA-70D4-233C-E8E286A0B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62618"/>
            <a:ext cx="9144000" cy="720580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38D900-6A23-8FA9-F98F-CBC95BE4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E69CBE-AC13-9969-C7C4-C207ECD6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1E7623-7EAB-83BB-BCF1-4D8DB4F4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2A8E88-7F22-AD4F-9490-4A4A6D91DCDB}"/>
              </a:ext>
            </a:extLst>
          </p:cNvPr>
          <p:cNvSpPr/>
          <p:nvPr userDrawn="1"/>
        </p:nvSpPr>
        <p:spPr>
          <a:xfrm>
            <a:off x="1" y="0"/>
            <a:ext cx="5296394" cy="5450774"/>
          </a:xfrm>
          <a:custGeom>
            <a:avLst/>
            <a:gdLst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0 w 5225143"/>
              <a:gd name="connsiteY3" fmla="*/ 5450774 h 5450774"/>
              <a:gd name="connsiteX4" fmla="*/ 0 w 5225143"/>
              <a:gd name="connsiteY4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2481943 w 5225143"/>
              <a:gd name="connsiteY3" fmla="*/ 545077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2470067 w 5225143"/>
              <a:gd name="connsiteY3" fmla="*/ 4298867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1353787 w 5225143"/>
              <a:gd name="connsiteY3" fmla="*/ 509451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189517 w 5225143"/>
              <a:gd name="connsiteY2" fmla="*/ 3004457 h 5450774"/>
              <a:gd name="connsiteX3" fmla="*/ 1353787 w 5225143"/>
              <a:gd name="connsiteY3" fmla="*/ 509451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96394"/>
              <a:gd name="connsiteY0" fmla="*/ 0 h 5450774"/>
              <a:gd name="connsiteX1" fmla="*/ 5225143 w 5296394"/>
              <a:gd name="connsiteY1" fmla="*/ 0 h 5450774"/>
              <a:gd name="connsiteX2" fmla="*/ 5296394 w 5296394"/>
              <a:gd name="connsiteY2" fmla="*/ 3384468 h 5450774"/>
              <a:gd name="connsiteX3" fmla="*/ 1353787 w 5296394"/>
              <a:gd name="connsiteY3" fmla="*/ 5094514 h 5450774"/>
              <a:gd name="connsiteX4" fmla="*/ 0 w 5296394"/>
              <a:gd name="connsiteY4" fmla="*/ 5450774 h 5450774"/>
              <a:gd name="connsiteX5" fmla="*/ 0 w 5296394"/>
              <a:gd name="connsiteY5" fmla="*/ 0 h 5450774"/>
              <a:gd name="connsiteX0" fmla="*/ 0 w 5296394"/>
              <a:gd name="connsiteY0" fmla="*/ 0 h 5450774"/>
              <a:gd name="connsiteX1" fmla="*/ 5225143 w 5296394"/>
              <a:gd name="connsiteY1" fmla="*/ 0 h 5450774"/>
              <a:gd name="connsiteX2" fmla="*/ 5296394 w 5296394"/>
              <a:gd name="connsiteY2" fmla="*/ 3384468 h 5450774"/>
              <a:gd name="connsiteX3" fmla="*/ 1353787 w 5296394"/>
              <a:gd name="connsiteY3" fmla="*/ 5094514 h 5450774"/>
              <a:gd name="connsiteX4" fmla="*/ 0 w 5296394"/>
              <a:gd name="connsiteY4" fmla="*/ 5450774 h 5450774"/>
              <a:gd name="connsiteX5" fmla="*/ 0 w 5296394"/>
              <a:gd name="connsiteY5" fmla="*/ 0 h 545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394" h="5450774">
                <a:moveTo>
                  <a:pt x="0" y="0"/>
                </a:moveTo>
                <a:lnTo>
                  <a:pt x="5225143" y="0"/>
                </a:lnTo>
                <a:lnTo>
                  <a:pt x="5296394" y="3384468"/>
                </a:lnTo>
                <a:cubicBezTo>
                  <a:pt x="3815937" y="3883231"/>
                  <a:pt x="2667989" y="4524499"/>
                  <a:pt x="1353787" y="5094514"/>
                </a:cubicBezTo>
                <a:lnTo>
                  <a:pt x="0" y="54507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1983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B6E31E-7B6B-9A30-DF45-DCBAACA1F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750A3B-3EA4-5011-6F0D-5ED630DE8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53710F-D86B-DAB9-86DD-AA44FFD76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84F9C4-E93A-002C-3A09-DD654641E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04935B-D885-ECCB-E8C0-BBE4DB40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7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4175E8E-0B8B-A1FE-399B-4D7F6ABE1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6A5290F-8629-2393-2EA2-42F0043B5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D04D24-DC2F-95BD-8FD9-496A4CA2B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EE1982-D52D-22F5-BC01-B95431EA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59D2E6-017D-E825-AA34-6D611BB8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0537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4A62DF-4897-F4C2-956F-268D15A8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A51FE3-8F49-E59B-3A4D-0141ED815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04741E-1E64-648E-AF10-A02260A2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979F9A-07D0-639A-F82B-8806B7EB9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AC8526-63AE-0251-01B6-4DAA5AC6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605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81046C-7115-E0B1-5C5F-C7D802A10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555C84-7E9A-169A-BE4C-616D1E2B9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E4CAE7-5446-922E-D3DA-8E7EC8E6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6CB462-A7A6-5E94-761E-3AD673C1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283811-3552-E6BD-D95A-B4D0C9A7E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421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EB641D-1F3B-4C6B-151E-F94977AA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BB1A10-36E6-2ED4-E70A-9174ED1F2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BD0B54-3FCF-90A5-DEA0-FCB6CF9F4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E0AB2B-D1CD-43A9-1AD8-EBE65C95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20E8679-DF53-5AD5-8C08-E3E74C93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082EFE-58E0-41D7-87F6-3823AB96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524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674FB-0462-454A-CA38-23C36A6B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E0A885-3149-28D4-1107-48F62D361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640AD1E-63E7-9590-FDD0-D6D107939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65B0BEE-8B79-C323-4868-81D1102D6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E35F431-0EF0-1F82-A226-5E34C9AFC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EA1478F-6AB7-2EBF-6A37-AC1985E4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35C432C-4C7D-09C3-98C2-A529CFFA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B0B60A4-5EF8-6395-2065-A23CA302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7987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651010-C0B3-09E5-D3C4-8F031492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C23D38-F16B-501A-508D-32C2FA46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E268359-70D8-90FB-A046-E264822F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CF2A36C-FD19-D4B3-CA1D-B4EB7685A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210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ED34A8B-8263-5746-C1CF-DD1FC221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A0DC016-FFF7-E540-DB85-3EC9905DD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6A9CFC-75A2-2D62-53E7-28102BD7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406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45312B-BF48-5F1E-6469-A6724BEAB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0258A9-8D7C-BFFC-D5C9-6B52168F3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CA809A3-815F-6CA6-BF2A-55C0D52CA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ACB067-607F-3637-549C-43BCB2138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5E5B11-7D4B-9CDC-81F5-1673863A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7BD9A8-7D72-53AF-9FCE-97F1C863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679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BA0A99-D370-F9D4-D2B3-FA3336D08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B0C3FC3-16AF-30CE-784E-028623BA0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911561A-C11C-F592-C3B5-D03247054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60C4666-F57B-F62E-3977-2D12C7CD3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F6808C9-D9AD-662E-DB2E-90302635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6A764EC-7ECC-F02C-C17F-8697DC51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068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A046A37-A83F-2830-5CBF-9FCB6FA74D7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9687CE-A920-3355-A6FB-F965FCCD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35" y="263524"/>
            <a:ext cx="8241145" cy="540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F9697E-873F-DF75-85DD-9618A9093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3232D9A-FD76-4E35-3BBA-8102269E1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DDFE-F379-4E25-B7E8-D7AA66DBC0E7}" type="datetimeFigureOut">
              <a:rPr lang="x-none" smtClean="0"/>
              <a:t>26.11.2023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06DA7F-54BF-DE2A-E688-49084CD52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4208E3-DBE8-9467-0947-72069B4AE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A0566-8D84-4DEB-9456-9868EA64969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206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D42D5A-ADDE-6631-1316-E05CC25EF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129" y="83127"/>
            <a:ext cx="9690265" cy="38119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600" b="0" dirty="0">
                <a:latin typeface="Georgia" panose="02040502050405020303" pitchFamily="18" charset="0"/>
              </a:rPr>
              <a:t>Формирование первоначальных умений в изобразительной деятельности у младших школьников в рамках проекта «Поэтапное рисование</a:t>
            </a:r>
            <a:r>
              <a:rPr lang="ru-RU" sz="3600" b="0" dirty="0" smtClean="0">
                <a:latin typeface="Georgia" panose="02040502050405020303" pitchFamily="18" charset="0"/>
              </a:rPr>
              <a:t>»</a:t>
            </a:r>
            <a:endParaRPr lang="x-none" sz="3600" b="0" dirty="0">
              <a:solidFill>
                <a:srgbClr val="011828"/>
              </a:solidFill>
              <a:latin typeface="Georgia" panose="02040502050405020303" pitchFamily="18" charset="0"/>
              <a:cs typeface="Gautam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0770" y="5486400"/>
            <a:ext cx="6210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Подготовила: О.Н. Казачихина, педагог доп. образования высшей квалификационной категории.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18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889" y="1696951"/>
            <a:ext cx="110440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>
                <a:latin typeface="Georgia" panose="02040502050405020303" pitchFamily="18" charset="0"/>
              </a:rPr>
              <a:t>3 уровень</a:t>
            </a:r>
            <a:r>
              <a:rPr lang="ru-RU" sz="2400" dirty="0">
                <a:latin typeface="Georgia" panose="02040502050405020303" pitchFamily="18" charset="0"/>
              </a:rPr>
              <a:t> - способность обучающегося использовать приобретенные знания и умения в нетиповых ситуациях; в этом случае его действие рассматривается как продуктивное </a:t>
            </a:r>
            <a:r>
              <a:rPr lang="ru-RU" sz="2400" dirty="0" smtClean="0"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latin typeface="Georgia" panose="02040502050405020303" pitchFamily="18" charset="0"/>
              </a:rPr>
              <a:t>применение</a:t>
            </a:r>
            <a:r>
              <a:rPr lang="ru-RU" sz="2400" dirty="0" smtClean="0">
                <a:latin typeface="Georgia" panose="02040502050405020303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i="1" dirty="0">
                <a:latin typeface="Georgia" panose="02040502050405020303" pitchFamily="18" charset="0"/>
              </a:rPr>
              <a:t>4 уровень</a:t>
            </a:r>
            <a:r>
              <a:rPr lang="ru-RU" sz="2400" dirty="0">
                <a:latin typeface="Georgia" panose="02040502050405020303" pitchFamily="18" charset="0"/>
              </a:rPr>
              <a:t> - обучающийся, действуя в известной ему сфере деятельности, в непредвиденных ситуациях создает новые правила, алгоритмы действий, т.е. новую информацию; такие продуктивные действия считаются настоящим творчеством – </a:t>
            </a:r>
            <a:r>
              <a:rPr lang="ru-RU" sz="2400" b="1" dirty="0">
                <a:latin typeface="Georgia" panose="02040502050405020303" pitchFamily="18" charset="0"/>
              </a:rPr>
              <a:t>творчество.</a:t>
            </a:r>
            <a:endParaRPr lang="ru-RU" sz="24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826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6310" y="493263"/>
            <a:ext cx="66145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>
                <a:latin typeface="Georgia" panose="02040502050405020303" pitchFamily="18" charset="0"/>
              </a:rPr>
              <a:t>Технологическая </a:t>
            </a:r>
            <a:r>
              <a:rPr lang="ru-RU" sz="4000" b="1" dirty="0" smtClean="0">
                <a:latin typeface="Georgia" panose="02040502050405020303" pitchFamily="18" charset="0"/>
              </a:rPr>
              <a:t>карта</a:t>
            </a:r>
            <a:endParaRPr lang="ru-RU" sz="4000" dirty="0"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68062"/>
            <a:ext cx="4819406" cy="274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i="1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словесная</a:t>
            </a: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материалы, которые будут необходимы для занятия, и знания, и умения, которые получит ребенок;</a:t>
            </a:r>
            <a:endParaRPr lang="ru-RU" sz="24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i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графическая 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поэтапные рисунки для выполнения. </a:t>
            </a:r>
            <a:endParaRPr lang="ru-RU" sz="2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011" y="2719680"/>
            <a:ext cx="7156862" cy="402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74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36" y="3598222"/>
            <a:ext cx="5277922" cy="29688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2" y="273875"/>
            <a:ext cx="5193476" cy="29213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59" y="273875"/>
            <a:ext cx="4981699" cy="28022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2" y="3797135"/>
            <a:ext cx="5193477" cy="292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9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2" y="789783"/>
            <a:ext cx="4965653" cy="51954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4" y="783770"/>
            <a:ext cx="4678878" cy="520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53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0030" y="5074906"/>
            <a:ext cx="915587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III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завершающий: май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2025г.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эффективности проекта: соотнесение результатов с задачами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Сборник технологических карт.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9433" y="825772"/>
            <a:ext cx="9381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и этапы реализации проекта 2022-2025 гг</a:t>
            </a:r>
            <a:r>
              <a:rPr lang="ru-RU" sz="28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0030" y="1932841"/>
            <a:ext cx="742207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этап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подготовительный: ноябрь 2022 - февраль 2023 гг.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0030" y="2687808"/>
            <a:ext cx="896587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этап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основной: сентябрь 2023 – май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2025гг.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условий, способствующих стимулированию к формированию первоначальный учебных навыков в изобразительной деятельности у детей.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Апробирование технологических карт на занятиях по изобразительной деятельности.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72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6061" y="1715910"/>
            <a:ext cx="10181113" cy="426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•учащимися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 алгоритм поэтапного рисования;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•учащиеся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знают, что такое свет, тень, рефлекс, блик, падающая тень и другую необходимую художественную терминологию;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сформированы навыки и умения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передавать общие признаки и некоторые характерные детали образа, относительное сходство по форме, цвету, величине, используя цвет как средство передачи предметного признака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8176" y="480358"/>
            <a:ext cx="88352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результаты: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74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6290" y="2624445"/>
            <a:ext cx="9429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Georgia" panose="02040502050405020303" pitchFamily="18" charset="0"/>
              </a:rPr>
              <a:t>Спасибо за внимание!</a:t>
            </a:r>
            <a:endParaRPr lang="ru-RU" sz="60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47" y="1917757"/>
            <a:ext cx="10355283" cy="16840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Рисование является </a:t>
            </a:r>
            <a:r>
              <a:rPr lang="ru-RU" dirty="0" smtClean="0">
                <a:latin typeface="Georgia" panose="02040502050405020303" pitchFamily="18" charset="0"/>
              </a:rPr>
              <a:t>одним из важнейшим </a:t>
            </a:r>
            <a:r>
              <a:rPr lang="ru-RU" dirty="0">
                <a:latin typeface="Georgia" panose="02040502050405020303" pitchFamily="18" charset="0"/>
              </a:rPr>
              <a:t>средством в формировании личности младшего </a:t>
            </a:r>
            <a:r>
              <a:rPr lang="ru-RU" dirty="0" smtClean="0">
                <a:latin typeface="Georgia" panose="02040502050405020303" pitchFamily="18" charset="0"/>
              </a:rPr>
              <a:t>школьника.</a:t>
            </a:r>
            <a:endParaRPr lang="x-none" dirty="0"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5" y="3601786"/>
            <a:ext cx="3328501" cy="311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12" y="2091449"/>
            <a:ext cx="9440883" cy="393073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latin typeface="Georgia" panose="02040502050405020303" pitchFamily="18" charset="0"/>
              </a:rPr>
              <a:t>Целевая аудитория проекта: </a:t>
            </a:r>
            <a:r>
              <a:rPr lang="ru-RU" sz="3200" dirty="0">
                <a:latin typeface="Georgia" panose="02040502050405020303" pitchFamily="18" charset="0"/>
              </a:rPr>
              <a:t>младшие школьники</a:t>
            </a:r>
            <a:r>
              <a:rPr lang="ru-RU" sz="3200" dirty="0" smtClean="0">
                <a:latin typeface="Georgia" panose="02040502050405020303" pitchFamily="18" charset="0"/>
              </a:rPr>
              <a:t>.</a:t>
            </a:r>
            <a:br>
              <a:rPr lang="ru-RU" sz="3200" dirty="0" smtClean="0">
                <a:latin typeface="Georgia" panose="02040502050405020303" pitchFamily="18" charset="0"/>
              </a:rPr>
            </a:br>
            <a:r>
              <a:rPr lang="ru-RU" sz="3200" dirty="0" smtClean="0">
                <a:latin typeface="Georgia" panose="02040502050405020303" pitchFamily="18" charset="0"/>
              </a:rPr>
              <a:t/>
            </a:r>
            <a:br>
              <a:rPr lang="ru-RU" sz="3200" dirty="0" smtClean="0">
                <a:latin typeface="Georgia" panose="02040502050405020303" pitchFamily="18" charset="0"/>
              </a:rPr>
            </a:br>
            <a:r>
              <a:rPr lang="ru-RU" sz="3200" dirty="0">
                <a:latin typeface="Georgia" panose="02040502050405020303" pitchFamily="18" charset="0"/>
              </a:rPr>
              <a:t/>
            </a:r>
            <a:br>
              <a:rPr lang="ru-RU" sz="3200" dirty="0">
                <a:latin typeface="Georgia" panose="02040502050405020303" pitchFamily="18" charset="0"/>
              </a:rPr>
            </a:br>
            <a:r>
              <a:rPr lang="ru-RU" sz="3200" b="1" dirty="0">
                <a:latin typeface="Georgia" panose="02040502050405020303" pitchFamily="18" charset="0"/>
              </a:rPr>
              <a:t>Активные участники проекта: </a:t>
            </a:r>
            <a:r>
              <a:rPr lang="ru-RU" sz="3200" dirty="0">
                <a:latin typeface="Georgia" panose="02040502050405020303" pitchFamily="18" charset="0"/>
              </a:rPr>
              <a:t>педагоги дополнительного образования художественной направленности</a:t>
            </a:r>
            <a:r>
              <a:rPr lang="ru-RU" sz="3200" dirty="0" smtClean="0">
                <a:latin typeface="Georgia" panose="02040502050405020303" pitchFamily="18" charset="0"/>
              </a:rPr>
              <a:t>.</a:t>
            </a:r>
            <a:endParaRPr lang="x-none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530" y="391882"/>
            <a:ext cx="1440936" cy="169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5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392" y="2054430"/>
            <a:ext cx="10545287" cy="333696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>
                <a:latin typeface="Georgia" panose="02040502050405020303" pitchFamily="18" charset="0"/>
              </a:rPr>
              <a:t>Цель проекта: </a:t>
            </a:r>
            <a:r>
              <a:rPr lang="ru-RU" sz="4000" dirty="0">
                <a:latin typeface="Georgia" panose="02040502050405020303" pitchFamily="18" charset="0"/>
              </a:rPr>
              <a:t>формирования и развитие первоначальных умений детей в изобразительной деятельности способами поэтапного рисования</a:t>
            </a:r>
            <a:r>
              <a:rPr lang="ru-RU" sz="4000" dirty="0" smtClean="0">
                <a:latin typeface="Georgia" panose="02040502050405020303" pitchFamily="18" charset="0"/>
              </a:rPr>
              <a:t>.</a:t>
            </a:r>
            <a:endParaRPr lang="ru-RU" sz="4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9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2323" y="1880028"/>
            <a:ext cx="968234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Georgia" panose="02040502050405020303" pitchFamily="18" charset="0"/>
              </a:rPr>
              <a:t>снятие страха перед рисованием</a:t>
            </a:r>
            <a:r>
              <a:rPr lang="ru-RU" sz="2800" dirty="0" smtClean="0">
                <a:latin typeface="Georgia" panose="02040502050405020303" pitchFamily="18" charset="0"/>
              </a:rPr>
              <a:t>;</a:t>
            </a:r>
            <a:endParaRPr lang="ru-RU" sz="2800" dirty="0" smtClean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Georgia" panose="02040502050405020303" pitchFamily="18" charset="0"/>
              </a:rPr>
              <a:t>научить </a:t>
            </a:r>
            <a:r>
              <a:rPr lang="ru-RU" sz="2800" dirty="0">
                <a:latin typeface="Georgia" panose="02040502050405020303" pitchFamily="18" charset="0"/>
              </a:rPr>
              <a:t>рисовать, соблюдая определённый порядок действий, который позволит впоследствии самим безошибочно изображать многие вещи и без </a:t>
            </a:r>
            <a:r>
              <a:rPr lang="ru-RU" sz="2800" dirty="0" smtClean="0">
                <a:latin typeface="Georgia" panose="02040502050405020303" pitchFamily="18" charset="0"/>
              </a:rPr>
              <a:t>схемы</a:t>
            </a:r>
            <a:r>
              <a:rPr lang="ru-RU" sz="2800" dirty="0" smtClean="0">
                <a:latin typeface="Georgia" panose="02040502050405020303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Georgia" panose="02040502050405020303" pitchFamily="18" charset="0"/>
              </a:rPr>
              <a:t>дать </a:t>
            </a:r>
            <a:r>
              <a:rPr lang="ru-RU" sz="2800" dirty="0">
                <a:latin typeface="Georgia" panose="02040502050405020303" pitchFamily="18" charset="0"/>
              </a:rPr>
              <a:t>понятия всей необходимой художественной </a:t>
            </a:r>
            <a:r>
              <a:rPr lang="ru-RU" sz="2800" dirty="0" smtClean="0">
                <a:latin typeface="Georgia" panose="02040502050405020303" pitchFamily="18" charset="0"/>
              </a:rPr>
              <a:t>терминологии</a:t>
            </a:r>
            <a:r>
              <a:rPr lang="ru-RU" sz="2800" dirty="0">
                <a:latin typeface="Georgia" panose="02040502050405020303" pitchFamily="18" charset="0"/>
              </a:rPr>
              <a:t>;</a:t>
            </a:r>
            <a:endParaRPr lang="ru-RU" sz="2800" dirty="0" smtClean="0">
              <a:latin typeface="Georgia" panose="02040502050405020303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Georgia" panose="02040502050405020303" pitchFamily="18" charset="0"/>
              </a:rPr>
              <a:t>создание технологических карт для занятий</a:t>
            </a:r>
            <a:r>
              <a:rPr lang="ru-RU" sz="2800" dirty="0" smtClean="0">
                <a:latin typeface="Georgia" panose="02040502050405020303" pitchFamily="18" charset="0"/>
              </a:rPr>
              <a:t>.</a:t>
            </a:r>
            <a:endParaRPr lang="ru-RU" sz="2800" dirty="0"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087" y="667388"/>
            <a:ext cx="5529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Georgia" panose="02040502050405020303" pitchFamily="18" charset="0"/>
              </a:rPr>
              <a:t>Задачи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245118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303" y="1997565"/>
            <a:ext cx="10786753" cy="331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latin typeface="Georgia" panose="02040502050405020303" pitchFamily="18" charset="0"/>
              </a:rPr>
              <a:t>Новизной проекта </a:t>
            </a:r>
            <a:r>
              <a:rPr lang="ru-RU" sz="3600" dirty="0">
                <a:latin typeface="Georgia" panose="02040502050405020303" pitchFamily="18" charset="0"/>
              </a:rPr>
              <a:t>является метод поэтапного рисования и применение технологических карт для получения отличного результата у детей на занятиях по изобразительной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99996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930" y="2231066"/>
            <a:ext cx="1103613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Georgia" panose="02040502050405020303" pitchFamily="18" charset="0"/>
              </a:rPr>
              <a:t>Поэтапное рисование </a:t>
            </a:r>
            <a:r>
              <a:rPr lang="ru-RU" sz="4400" dirty="0">
                <a:latin typeface="Georgia" panose="02040502050405020303" pitchFamily="18" charset="0"/>
              </a:rPr>
              <a:t>- это метод рисования, который позволяет ребенку создавать рисунок последовательно, по этапам. </a:t>
            </a:r>
          </a:p>
        </p:txBody>
      </p:sp>
    </p:spTree>
    <p:extLst>
      <p:ext uri="{BB962C8B-B14F-4D97-AF65-F5344CB8AC3E}">
        <p14:creationId xmlns:p14="http://schemas.microsoft.com/office/powerpoint/2010/main" val="344804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2838" y="420982"/>
            <a:ext cx="7596310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Уровни усвоения знаний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1902" y="1593221"/>
            <a:ext cx="10355283" cy="4962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могут усваиваться на разных уровнях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3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репродуктивный </a:t>
            </a: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воспроизведение по образцу, по инструкции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продуктивный уровень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поиск и нахождение нового знания, нестандартного способа действия.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64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4540" y="536760"/>
            <a:ext cx="785503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Уровни усвоения знаний </a:t>
            </a:r>
          </a:p>
          <a:p>
            <a:r>
              <a:rPr lang="ru-RU" sz="3200" b="1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Владимира Павловича Беспалько:</a:t>
            </a:r>
            <a:endParaRPr lang="ru-RU" sz="3200" b="1" dirty="0"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632" y="1613978"/>
            <a:ext cx="117090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0 уровень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 - отсутствие у обучающегося опыта (знаний) в конкретном виде деятельности</a:t>
            </a: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i="1" dirty="0">
                <a:latin typeface="Georgia" panose="02040502050405020303" pitchFamily="18" charset="0"/>
              </a:rPr>
              <a:t>1 уровень</a:t>
            </a:r>
            <a:r>
              <a:rPr lang="ru-RU" sz="2400" dirty="0">
                <a:latin typeface="Georgia" panose="02040502050405020303" pitchFamily="18" charset="0"/>
              </a:rPr>
              <a:t> - обучающийся выполняет каждую операцию деятельности, опираясь на описание действия, подсказку, намек (репродуктивное действие) </a:t>
            </a:r>
            <a:r>
              <a:rPr lang="ru-RU" sz="2400" dirty="0" smtClean="0"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latin typeface="Georgia" panose="02040502050405020303" pitchFamily="18" charset="0"/>
              </a:rPr>
              <a:t>узнавание;</a:t>
            </a:r>
            <a:endParaRPr lang="ru-RU" sz="24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i="1" dirty="0">
                <a:latin typeface="Georgia" panose="02040502050405020303" pitchFamily="18" charset="0"/>
              </a:rPr>
              <a:t>2 уровень</a:t>
            </a:r>
            <a:r>
              <a:rPr lang="ru-RU" sz="2400" dirty="0">
                <a:latin typeface="Georgia" panose="02040502050405020303" pitchFamily="18" charset="0"/>
              </a:rPr>
              <a:t> - обучающийся самостоятельно воспроизводит и применяет информацию в ранее рассмотренных типовых ситуациях, при этом его деятельность является репродуктивной </a:t>
            </a:r>
            <a:r>
              <a:rPr lang="ru-RU" sz="2400" dirty="0" smtClean="0">
                <a:latin typeface="Georgia" panose="02040502050405020303" pitchFamily="18" charset="0"/>
              </a:rPr>
              <a:t>– </a:t>
            </a:r>
            <a:r>
              <a:rPr lang="ru-RU" sz="2400" b="1" dirty="0" smtClean="0">
                <a:latin typeface="Georgia" panose="02040502050405020303" pitchFamily="18" charset="0"/>
              </a:rPr>
              <a:t>воспроизведение;</a:t>
            </a:r>
            <a:endParaRPr lang="ru-RU" sz="2400" b="1" dirty="0"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5700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494</Words>
  <Application>Microsoft Office PowerPoint</Application>
  <PresentationFormat>Широкоэкранный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Gautami</vt:lpstr>
      <vt:lpstr>Georgia</vt:lpstr>
      <vt:lpstr>Times New Roman</vt:lpstr>
      <vt:lpstr>Тема Office</vt:lpstr>
      <vt:lpstr>Формирование первоначальных умений в изобразительной деятельности у младших школьников в рамках проекта «Поэтапное рисование»</vt:lpstr>
      <vt:lpstr>Рисование является одним из важнейшим средством в формировании личности младшего школьника.</vt:lpstr>
      <vt:lpstr>Целевая аудитория проекта: младшие школьники.   Активные участники проекта: педагоги дополнительного образования художественной направленности.</vt:lpstr>
      <vt:lpstr>Цель проекта: формирования и развитие первоначальных умений детей в изобразительной деятельности способами поэтапного рисования.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User</cp:lastModifiedBy>
  <cp:revision>16</cp:revision>
  <dcterms:created xsi:type="dcterms:W3CDTF">2023-02-11T08:21:27Z</dcterms:created>
  <dcterms:modified xsi:type="dcterms:W3CDTF">2023-11-26T09:02:47Z</dcterms:modified>
</cp:coreProperties>
</file>